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070" y="3314954"/>
            <a:ext cx="6426803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141" y="5988304"/>
            <a:ext cx="5292661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#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#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047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3886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#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#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#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047" y="427735"/>
            <a:ext cx="6804850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47" y="2459482"/>
            <a:ext cx="6804850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721" y="9944862"/>
            <a:ext cx="241950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047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710559" y="9852862"/>
            <a:ext cx="139954" cy="22532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#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20.jpg"/><Relationship Id="rId6" Type="http://schemas.openxmlformats.org/officeDocument/2006/relationships/image" Target="../media/image2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2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3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p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r</a:t>
            </a:r>
            <a:r>
              <a:rPr dirty="0" smtClean="0" sz="1300" spc="-5" i="1">
                <a:latin typeface="Monotype Corsiva"/>
                <a:cs typeface="Monotype Corsiva"/>
              </a:rPr>
              <a:t>t(1)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2" y="417067"/>
            <a:ext cx="165925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288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41275" marR="12700" indent="-29209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2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60019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4500" y="1144269"/>
            <a:ext cx="6671945" cy="13042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 b="1" u="heavy">
                <a:latin typeface="Times New Roman"/>
                <a:cs typeface="Times New Roman"/>
              </a:rPr>
              <a:t>No</a:t>
            </a:r>
            <a:r>
              <a:rPr dirty="0" smtClean="0" sz="1600" spc="-10" b="1" u="heavy">
                <a:latin typeface="Times New Roman"/>
                <a:cs typeface="Times New Roman"/>
              </a:rPr>
              <a:t>te: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  <a:p>
            <a:pPr marL="469900" indent="-229235">
              <a:lnSpc>
                <a:spcPts val="1590"/>
              </a:lnSpc>
              <a:buFont typeface="Times New Roman"/>
              <a:buAutoNum type="arabicPlain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λ</a:t>
            </a:r>
            <a:r>
              <a:rPr dirty="0" smtClean="0" sz="1400" spc="-10">
                <a:latin typeface="Times New Roman"/>
                <a:cs typeface="Times New Roman"/>
              </a:rPr>
              <a:t>/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tz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 marL="469900" marR="12700" indent="-229235">
              <a:lnSpc>
                <a:spcPts val="1610"/>
              </a:lnSpc>
              <a:spcBef>
                <a:spcPts val="40"/>
              </a:spcBef>
              <a:buFont typeface="Times New Roman"/>
              <a:buAutoNum type="arabicPlain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λ</a:t>
            </a:r>
            <a:r>
              <a:rPr dirty="0" smtClean="0" sz="1400" spc="0">
                <a:latin typeface="Times New Roman"/>
                <a:cs typeface="Times New Roman"/>
              </a:rPr>
              <a:t>/4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4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-s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 pa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ts val="1820"/>
              </a:lnSpc>
            </a:pPr>
            <a:r>
              <a:rPr dirty="0" smtClean="0" sz="1600" spc="-5" b="1">
                <a:latin typeface="Times New Roman"/>
                <a:cs typeface="Times New Roman"/>
              </a:rPr>
              <a:t>3</a:t>
            </a:r>
            <a:r>
              <a:rPr dirty="0" smtClean="0" sz="1600" spc="-10" b="1">
                <a:latin typeface="Times New Roman"/>
                <a:cs typeface="Times New Roman"/>
              </a:rPr>
              <a:t>-</a:t>
            </a:r>
            <a:r>
              <a:rPr dirty="0" smtClean="0" sz="1600" spc="65" b="1">
                <a:latin typeface="Times New Roman"/>
                <a:cs typeface="Times New Roman"/>
              </a:rPr>
              <a:t> </a:t>
            </a:r>
            <a:r>
              <a:rPr dirty="0" smtClean="0" sz="1600" spc="-15" b="1" u="heavy">
                <a:latin typeface="Times New Roman"/>
                <a:cs typeface="Times New Roman"/>
              </a:rPr>
              <a:t>T</a:t>
            </a:r>
            <a:r>
              <a:rPr dirty="0" smtClean="0" sz="1600" spc="-5" b="1" u="heavy">
                <a:latin typeface="Times New Roman"/>
                <a:cs typeface="Times New Roman"/>
              </a:rPr>
              <a:t>y</a:t>
            </a:r>
            <a:r>
              <a:rPr dirty="0" smtClean="0" sz="1600" spc="-10" b="1" u="heavy">
                <a:latin typeface="Times New Roman"/>
                <a:cs typeface="Times New Roman"/>
              </a:rPr>
              <a:t>pes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o</a:t>
            </a:r>
            <a:r>
              <a:rPr dirty="0" smtClean="0" sz="1600" spc="-10" b="1" u="heavy">
                <a:latin typeface="Times New Roman"/>
                <a:cs typeface="Times New Roman"/>
              </a:rPr>
              <a:t>f</a:t>
            </a:r>
            <a:r>
              <a:rPr dirty="0" smtClean="0" sz="1600" spc="-10" b="1" u="heavy">
                <a:latin typeface="Times New Roman"/>
                <a:cs typeface="Times New Roman"/>
              </a:rPr>
              <a:t> </a:t>
            </a:r>
            <a:r>
              <a:rPr dirty="0" smtClean="0" sz="1600" spc="-15" b="1" u="heavy">
                <a:latin typeface="Times New Roman"/>
                <a:cs typeface="Times New Roman"/>
              </a:rPr>
              <a:t>An</a:t>
            </a:r>
            <a:r>
              <a:rPr dirty="0" smtClean="0" sz="1600" spc="-5" b="1" u="heavy">
                <a:latin typeface="Times New Roman"/>
                <a:cs typeface="Times New Roman"/>
              </a:rPr>
              <a:t>t</a:t>
            </a:r>
            <a:r>
              <a:rPr dirty="0" smtClean="0" sz="1600" spc="-10" b="1" u="heavy">
                <a:latin typeface="Times New Roman"/>
                <a:cs typeface="Times New Roman"/>
              </a:rPr>
              <a:t>enn</a:t>
            </a:r>
            <a:r>
              <a:rPr dirty="0" smtClean="0" sz="1600" spc="5" b="1" u="heavy">
                <a:latin typeface="Times New Roman"/>
                <a:cs typeface="Times New Roman"/>
              </a:rPr>
              <a:t>a</a:t>
            </a:r>
            <a:r>
              <a:rPr dirty="0" smtClean="0" sz="1600" spc="-10" b="1" u="heavy">
                <a:latin typeface="Times New Roman"/>
                <a:cs typeface="Times New Roman"/>
              </a:rPr>
              <a:t>s: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  <a:p>
            <a:pPr algn="ctr" marL="41910">
              <a:lnSpc>
                <a:spcPts val="158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ke 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ok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ante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 g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2430017"/>
            <a:ext cx="3287395" cy="635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dirty="0" smtClean="0" sz="1400" spc="5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-1	</a:t>
            </a:r>
            <a:r>
              <a:rPr dirty="0" smtClean="0" sz="1400" spc="0" b="1" u="heavy">
                <a:latin typeface="Times New Roman"/>
                <a:cs typeface="Times New Roman"/>
              </a:rPr>
              <a:t>w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re</a:t>
            </a:r>
            <a:r>
              <a:rPr dirty="0" smtClean="0" sz="1400" spc="-5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nten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: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marL="469265">
              <a:lnSpc>
                <a:spcPts val="1595"/>
              </a:lnSpc>
            </a:pPr>
            <a:r>
              <a:rPr dirty="0" smtClean="0" sz="1400">
                <a:latin typeface="Times New Roman"/>
                <a:cs typeface="Times New Roman"/>
              </a:rPr>
              <a:t>they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b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marL="469265">
              <a:lnSpc>
                <a:spcPts val="1630"/>
              </a:lnSpc>
              <a:tabLst>
                <a:tab pos="2682875" algn="l"/>
              </a:tabLst>
            </a:pPr>
            <a:r>
              <a:rPr dirty="0" smtClean="0" sz="1400" spc="5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- </a:t>
            </a:r>
            <a:r>
              <a:rPr dirty="0" smtClean="0" sz="1400" spc="-8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st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ght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wi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e (</a:t>
            </a: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e)	</a:t>
            </a:r>
            <a:r>
              <a:rPr dirty="0" smtClean="0" sz="1400" spc="5" b="1">
                <a:latin typeface="Times New Roman"/>
                <a:cs typeface="Times New Roman"/>
              </a:rPr>
              <a:t>2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Loop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15280" y="2839973"/>
            <a:ext cx="67056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3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Hel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x.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6940677"/>
            <a:ext cx="6672580" cy="8242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61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ppli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ns</a:t>
            </a:r>
            <a:r>
              <a:rPr dirty="0" smtClean="0" sz="1400" spc="5" b="1">
                <a:latin typeface="Times New Roman"/>
                <a:cs typeface="Times New Roman"/>
              </a:rPr>
              <a:t>: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114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used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gs,</a:t>
            </a:r>
            <a:r>
              <a:rPr dirty="0" smtClean="0" sz="1400" spc="0">
                <a:latin typeface="Times New Roman"/>
                <a:cs typeface="Times New Roman"/>
              </a:rPr>
              <a:t> Sh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ircra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pac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Cra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ts val="1590"/>
              </a:lnSpc>
              <a:tabLst>
                <a:tab pos="927100" algn="l"/>
              </a:tabLst>
            </a:pPr>
            <a:r>
              <a:rPr dirty="0" smtClean="0" sz="1400" spc="5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-2	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perture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nten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latin typeface="Times New Roman"/>
                <a:cs typeface="Times New Roman"/>
              </a:rPr>
              <a:t>: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marL="927100">
              <a:lnSpc>
                <a:spcPts val="1585"/>
              </a:lnSpc>
              <a:tabLst>
                <a:tab pos="2329180" algn="l"/>
                <a:tab pos="3519804" algn="l"/>
              </a:tabLst>
            </a:pP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-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idal	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	</a:t>
            </a:r>
            <a:r>
              <a:rPr dirty="0" smtClean="0" sz="1400" spc="5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9421" y="7539101"/>
            <a:ext cx="1415415" cy="25253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7719" y="3342131"/>
            <a:ext cx="3061716" cy="3403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495800" y="3300983"/>
            <a:ext cx="2337816" cy="1083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247388" y="4451603"/>
            <a:ext cx="2519171" cy="11902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424171" y="5701283"/>
            <a:ext cx="2226610" cy="1179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5035296" y="7653527"/>
            <a:ext cx="1399031" cy="24109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2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3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p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r</a:t>
            </a:r>
            <a:r>
              <a:rPr dirty="0" smtClean="0" sz="1300" spc="-5" i="1">
                <a:latin typeface="Monotype Corsiva"/>
                <a:cs typeface="Monotype Corsiva"/>
              </a:rPr>
              <a:t>t(1)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2" y="417067"/>
            <a:ext cx="165925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288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41275" marR="12700" indent="-29209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2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60019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59153" y="3201669"/>
            <a:ext cx="5757545" cy="1028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300480" marR="13970">
              <a:lnSpc>
                <a:spcPts val="161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ppli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n</a:t>
            </a:r>
            <a:r>
              <a:rPr dirty="0" smtClean="0" sz="1400" spc="5" b="1">
                <a:latin typeface="Times New Roman"/>
                <a:cs typeface="Times New Roman"/>
              </a:rPr>
              <a:t>: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used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raf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pace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raf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12700" marR="12700" indent="1287780">
              <a:lnSpc>
                <a:spcPts val="1610"/>
              </a:lnSpc>
            </a:pP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-3     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ic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os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rip  </a:t>
            </a:r>
            <a:r>
              <a:rPr dirty="0" smtClean="0" sz="1400" spc="-9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nten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as:-  </a:t>
            </a:r>
            <a:r>
              <a:rPr dirty="0" smtClean="0" sz="1400" spc="-9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 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nas 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 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lic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tch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only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ar,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are,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lar.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8276081"/>
            <a:ext cx="6671945" cy="10280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7780">
              <a:lnSpc>
                <a:spcPts val="161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ppli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n</a:t>
            </a:r>
            <a:r>
              <a:rPr dirty="0" smtClean="0" sz="1400" spc="5" b="1">
                <a:latin typeface="Times New Roman"/>
                <a:cs typeface="Times New Roman"/>
              </a:rPr>
              <a:t>:</a:t>
            </a:r>
            <a:r>
              <a:rPr dirty="0" smtClean="0" sz="1400" spc="0" b="1">
                <a:latin typeface="Times New Roman"/>
                <a:cs typeface="Times New Roman"/>
              </a:rPr>
              <a:t>- </a:t>
            </a:r>
            <a:r>
              <a:rPr dirty="0" smtClean="0" sz="1400" spc="-114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ey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pace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sed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0">
                <a:latin typeface="Times New Roman"/>
                <a:cs typeface="Times New Roman"/>
              </a:rPr>
              <a:t> g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erc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 algn="just" marL="927100" marR="12700" indent="-457200">
              <a:lnSpc>
                <a:spcPts val="1610"/>
              </a:lnSpc>
            </a:pP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-4   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rr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3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nten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latin typeface="Times New Roman"/>
                <a:cs typeface="Times New Roman"/>
              </a:rPr>
              <a:t>: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arrang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array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such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up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di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othe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35608" y="4226051"/>
            <a:ext cx="4687824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93191" y="1196339"/>
            <a:ext cx="2147316" cy="2476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01168" y="1196339"/>
            <a:ext cx="2464308" cy="10835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685800" y="6589776"/>
            <a:ext cx="2743200" cy="1563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436620" y="6589776"/>
            <a:ext cx="2700528" cy="15209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2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3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p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r</a:t>
            </a:r>
            <a:r>
              <a:rPr dirty="0" smtClean="0" sz="1300" spc="-5" i="1">
                <a:latin typeface="Monotype Corsiva"/>
                <a:cs typeface="Monotype Corsiva"/>
              </a:rPr>
              <a:t>t(1)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2" y="417067"/>
            <a:ext cx="165925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288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41275" marR="12700" indent="-29209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2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60019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02004" y="6115684"/>
            <a:ext cx="6212205" cy="635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-5	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ef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ec</a:t>
            </a:r>
            <a:r>
              <a:rPr dirty="0" smtClean="0" sz="1400" spc="-10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or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nten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10" b="1">
                <a:latin typeface="Times New Roman"/>
                <a:cs typeface="Times New Roman"/>
              </a:rPr>
              <a:t>: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lar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305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469265" marR="15240">
              <a:lnSpc>
                <a:spcPts val="1610"/>
              </a:lnSpc>
              <a:spcBef>
                <a:spcPts val="50"/>
              </a:spcBef>
            </a:pPr>
            <a:r>
              <a:rPr dirty="0" smtClean="0" sz="1400">
                <a:latin typeface="Times New Roman"/>
                <a:cs typeface="Times New Roman"/>
              </a:rPr>
              <a:t>Su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ge d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ne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hi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ui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receive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illi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t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1019" y="1158239"/>
            <a:ext cx="5561076" cy="2520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93191" y="3777995"/>
            <a:ext cx="3412236" cy="2221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689603" y="3735323"/>
            <a:ext cx="3689604" cy="2263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2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3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p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r</a:t>
            </a:r>
            <a:r>
              <a:rPr dirty="0" smtClean="0" sz="1300" spc="-5" i="1">
                <a:latin typeface="Monotype Corsiva"/>
                <a:cs typeface="Monotype Corsiva"/>
              </a:rPr>
              <a:t>t(1)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2" y="417067"/>
            <a:ext cx="165925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288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41275" marR="12700" indent="-29209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2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60019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02004" y="5860160"/>
            <a:ext cx="6216650" cy="4159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69265" marR="12700" indent="-457200">
              <a:lnSpc>
                <a:spcPts val="1610"/>
              </a:lnSpc>
              <a:tabLst>
                <a:tab pos="469265" algn="l"/>
              </a:tabLst>
            </a:pP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-6	</a:t>
            </a:r>
            <a:r>
              <a:rPr dirty="0" smtClean="0" sz="1400" spc="0" b="1">
                <a:latin typeface="Times New Roman"/>
                <a:cs typeface="Times New Roman"/>
              </a:rPr>
              <a:t>Lens 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nten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as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0" b="1">
                <a:latin typeface="Times New Roman"/>
                <a:cs typeface="Times New Roman"/>
              </a:rPr>
              <a:t>- 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nce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0">
                <a:latin typeface="Times New Roman"/>
                <a:cs typeface="Times New Roman"/>
              </a:rPr>
              <a:t> sp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9118853"/>
            <a:ext cx="6538595" cy="4584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568450">
              <a:lnSpc>
                <a:spcPct val="100000"/>
              </a:lnSpc>
            </a:pPr>
            <a:r>
              <a:rPr dirty="0" smtClean="0" sz="1600" spc="-5" b="1" u="heavy">
                <a:latin typeface="Times New Roman"/>
                <a:cs typeface="Times New Roman"/>
              </a:rPr>
              <a:t>2</a:t>
            </a:r>
            <a:r>
              <a:rPr dirty="0" smtClean="0" sz="1600" spc="-10" b="1" u="heavy">
                <a:latin typeface="Times New Roman"/>
                <a:cs typeface="Times New Roman"/>
              </a:rPr>
              <a:t>-</a:t>
            </a:r>
            <a:r>
              <a:rPr dirty="0" smtClean="0" sz="1600" spc="-1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Fund</a:t>
            </a:r>
            <a:r>
              <a:rPr dirty="0" smtClean="0" sz="1600" spc="0" b="1" u="heavy">
                <a:latin typeface="Times New Roman"/>
                <a:cs typeface="Times New Roman"/>
              </a:rPr>
              <a:t>a</a:t>
            </a:r>
            <a:r>
              <a:rPr dirty="0" smtClean="0" sz="1600" spc="-25" b="1" u="heavy">
                <a:latin typeface="Times New Roman"/>
                <a:cs typeface="Times New Roman"/>
              </a:rPr>
              <a:t>m</a:t>
            </a:r>
            <a:r>
              <a:rPr dirty="0" smtClean="0" sz="1600" spc="-10" b="1" u="heavy">
                <a:latin typeface="Times New Roman"/>
                <a:cs typeface="Times New Roman"/>
              </a:rPr>
              <a:t>e</a:t>
            </a:r>
            <a:r>
              <a:rPr dirty="0" smtClean="0" sz="1600" spc="0" b="1" u="heavy">
                <a:latin typeface="Times New Roman"/>
                <a:cs typeface="Times New Roman"/>
              </a:rPr>
              <a:t>n</a:t>
            </a:r>
            <a:r>
              <a:rPr dirty="0" smtClean="0" sz="1600" spc="-10" b="1" u="heavy">
                <a:latin typeface="Times New Roman"/>
                <a:cs typeface="Times New Roman"/>
              </a:rPr>
              <a:t>tal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5" b="1" u="heavy">
                <a:latin typeface="Times New Roman"/>
                <a:cs typeface="Times New Roman"/>
              </a:rPr>
              <a:t>P</a:t>
            </a:r>
            <a:r>
              <a:rPr dirty="0" smtClean="0" sz="1600" spc="-10" b="1" u="heavy">
                <a:latin typeface="Times New Roman"/>
                <a:cs typeface="Times New Roman"/>
              </a:rPr>
              <a:t>a</a:t>
            </a:r>
            <a:r>
              <a:rPr dirty="0" smtClean="0" sz="1600" spc="-10" b="1" u="heavy">
                <a:latin typeface="Times New Roman"/>
                <a:cs typeface="Times New Roman"/>
              </a:rPr>
              <a:t>r</a:t>
            </a:r>
            <a:r>
              <a:rPr dirty="0" smtClean="0" sz="1600" spc="5" b="1" u="heavy">
                <a:latin typeface="Times New Roman"/>
                <a:cs typeface="Times New Roman"/>
              </a:rPr>
              <a:t>a</a:t>
            </a:r>
            <a:r>
              <a:rPr dirty="0" smtClean="0" sz="1600" spc="-40" b="1" u="heavy">
                <a:latin typeface="Times New Roman"/>
                <a:cs typeface="Times New Roman"/>
              </a:rPr>
              <a:t>m</a:t>
            </a:r>
            <a:r>
              <a:rPr dirty="0" smtClean="0" sz="1600" spc="-10" b="1" u="heavy">
                <a:latin typeface="Times New Roman"/>
                <a:cs typeface="Times New Roman"/>
              </a:rPr>
              <a:t>et</a:t>
            </a:r>
            <a:r>
              <a:rPr dirty="0" smtClean="0" sz="1600" spc="-5" b="1" u="heavy">
                <a:latin typeface="Times New Roman"/>
                <a:cs typeface="Times New Roman"/>
              </a:rPr>
              <a:t>e</a:t>
            </a:r>
            <a:r>
              <a:rPr dirty="0" smtClean="0" sz="1600" spc="-10" b="1" u="heavy">
                <a:latin typeface="Times New Roman"/>
                <a:cs typeface="Times New Roman"/>
              </a:rPr>
              <a:t>rs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o</a:t>
            </a:r>
            <a:r>
              <a:rPr dirty="0" smtClean="0" sz="1600" spc="-10" b="1" u="heavy">
                <a:latin typeface="Times New Roman"/>
                <a:cs typeface="Times New Roman"/>
              </a:rPr>
              <a:t>f</a:t>
            </a:r>
            <a:r>
              <a:rPr dirty="0" smtClean="0" sz="1600" spc="-1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A</a:t>
            </a:r>
            <a:r>
              <a:rPr dirty="0" smtClean="0" sz="1600" spc="-10" b="1" u="heavy">
                <a:latin typeface="Times New Roman"/>
                <a:cs typeface="Times New Roman"/>
              </a:rPr>
              <a:t>n</a:t>
            </a:r>
            <a:r>
              <a:rPr dirty="0" smtClean="0" sz="1600" spc="-5" b="1" u="heavy">
                <a:latin typeface="Times New Roman"/>
                <a:cs typeface="Times New Roman"/>
              </a:rPr>
              <a:t>t</a:t>
            </a:r>
            <a:r>
              <a:rPr dirty="0" smtClean="0" sz="1600" spc="-10" b="1" u="heavy">
                <a:latin typeface="Times New Roman"/>
                <a:cs typeface="Times New Roman"/>
              </a:rPr>
              <a:t>enna</a:t>
            </a:r>
            <a:r>
              <a:rPr dirty="0" smtClean="0" sz="1600" spc="-10" b="1" u="heavy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59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erf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of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3044" y="1286255"/>
            <a:ext cx="3073908" cy="4465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73963" y="1277111"/>
            <a:ext cx="3191256" cy="4468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2671" y="6464807"/>
            <a:ext cx="4273296" cy="2625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13587" y="6582155"/>
            <a:ext cx="2764536" cy="2253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2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3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p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r</a:t>
            </a:r>
            <a:r>
              <a:rPr dirty="0" smtClean="0" sz="1300" spc="-5" i="1">
                <a:latin typeface="Monotype Corsiva"/>
                <a:cs typeface="Monotype Corsiva"/>
              </a:rPr>
              <a:t>t(1)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2" y="417067"/>
            <a:ext cx="165925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288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41275" marR="12700" indent="-29209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2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60019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4500" y="1149065"/>
            <a:ext cx="6674484" cy="47593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96800"/>
              </a:lnSpc>
            </a:pPr>
            <a:r>
              <a:rPr dirty="0" smtClean="0" sz="1400">
                <a:latin typeface="Times New Roman"/>
                <a:cs typeface="Times New Roman"/>
              </a:rPr>
              <a:t>So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),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e: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(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)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ant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nna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att</a:t>
            </a:r>
            <a:r>
              <a:rPr dirty="0" smtClean="0" sz="1400" spc="-10" b="1">
                <a:latin typeface="Times New Roman"/>
                <a:cs typeface="Times New Roman"/>
              </a:rPr>
              <a:t>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n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(b)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ia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in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si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4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(c)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ire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ve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n</a:t>
            </a:r>
            <a:r>
              <a:rPr dirty="0" smtClean="0" sz="1400" spc="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&amp; (d)</a:t>
            </a:r>
            <a:r>
              <a:rPr dirty="0" smtClean="0" sz="1400" spc="0" b="1">
                <a:latin typeface="Times New Roman"/>
                <a:cs typeface="Times New Roman"/>
              </a:rPr>
              <a:t> p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wer 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  <a:p>
            <a:pPr algn="just" lvl="1" marL="283210" marR="2846705" indent="-270510">
              <a:lnSpc>
                <a:spcPts val="1839"/>
              </a:lnSpc>
              <a:buAutoNum type="arabicPlain"/>
              <a:tabLst>
                <a:tab pos="283210" algn="l"/>
              </a:tabLst>
            </a:pPr>
            <a:r>
              <a:rPr dirty="0" smtClean="0" sz="1600" spc="-10" b="1" u="heavy">
                <a:latin typeface="Times New Roman"/>
                <a:cs typeface="Times New Roman"/>
              </a:rPr>
              <a:t>Antenna</a:t>
            </a:r>
            <a:r>
              <a:rPr dirty="0" smtClean="0" sz="1600" spc="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Pat</a:t>
            </a:r>
            <a:r>
              <a:rPr dirty="0" smtClean="0" sz="1600" spc="-5" b="1" u="heavy">
                <a:latin typeface="Times New Roman"/>
                <a:cs typeface="Times New Roman"/>
              </a:rPr>
              <a:t>t</a:t>
            </a:r>
            <a:r>
              <a:rPr dirty="0" smtClean="0" sz="1600" spc="-10" b="1" u="heavy">
                <a:latin typeface="Times New Roman"/>
                <a:cs typeface="Times New Roman"/>
              </a:rPr>
              <a:t>erns</a:t>
            </a:r>
            <a:r>
              <a:rPr dirty="0" smtClean="0" sz="1600" spc="-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(Radi</a:t>
            </a:r>
            <a:r>
              <a:rPr dirty="0" smtClean="0" sz="1600" spc="-5" b="1" u="heavy">
                <a:latin typeface="Times New Roman"/>
                <a:cs typeface="Times New Roman"/>
              </a:rPr>
              <a:t>a</a:t>
            </a:r>
            <a:r>
              <a:rPr dirty="0" smtClean="0" sz="1600" spc="-10" b="1" u="heavy">
                <a:latin typeface="Times New Roman"/>
                <a:cs typeface="Times New Roman"/>
              </a:rPr>
              <a:t>tion</a:t>
            </a:r>
            <a:r>
              <a:rPr dirty="0" smtClean="0" sz="1600" spc="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P</a:t>
            </a:r>
            <a:r>
              <a:rPr dirty="0" smtClean="0" sz="1600" spc="-10" b="1" u="heavy">
                <a:latin typeface="Times New Roman"/>
                <a:cs typeface="Times New Roman"/>
              </a:rPr>
              <a:t>a</a:t>
            </a:r>
            <a:r>
              <a:rPr dirty="0" smtClean="0" sz="1600" spc="-10" b="1" u="heavy">
                <a:latin typeface="Times New Roman"/>
                <a:cs typeface="Times New Roman"/>
              </a:rPr>
              <a:t>t</a:t>
            </a:r>
            <a:r>
              <a:rPr dirty="0" smtClean="0" sz="1600" spc="-20" b="1" u="heavy">
                <a:latin typeface="Times New Roman"/>
                <a:cs typeface="Times New Roman"/>
              </a:rPr>
              <a:t>t</a:t>
            </a:r>
            <a:r>
              <a:rPr dirty="0" smtClean="0" sz="1600" spc="-10" b="1" u="heavy">
                <a:latin typeface="Times New Roman"/>
                <a:cs typeface="Times New Roman"/>
              </a:rPr>
              <a:t>erns</a:t>
            </a:r>
            <a:r>
              <a:rPr dirty="0" smtClean="0" sz="1600" spc="5" b="1" u="heavy">
                <a:latin typeface="Times New Roman"/>
                <a:cs typeface="Times New Roman"/>
              </a:rPr>
              <a:t>)</a:t>
            </a:r>
            <a:r>
              <a:rPr dirty="0" smtClean="0" sz="1600" spc="-15" b="1" u="heavy">
                <a:latin typeface="Times New Roman"/>
                <a:cs typeface="Times New Roman"/>
              </a:rPr>
              <a:t>:</a:t>
            </a:r>
            <a:r>
              <a:rPr dirty="0" smtClean="0" sz="1600" spc="-10" b="1" u="heavy"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  <a:p>
            <a:pPr algn="just" marL="12700" marR="230504">
              <a:lnSpc>
                <a:spcPts val="158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nna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or 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nte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na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“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ath</a:t>
            </a:r>
            <a:r>
              <a:rPr dirty="0" smtClean="0" sz="1400" spc="10" b="1">
                <a:latin typeface="Times New Roman"/>
                <a:cs typeface="Times New Roman"/>
              </a:rPr>
              <a:t>e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ati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al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</a:t>
            </a:r>
            <a:r>
              <a:rPr dirty="0" smtClean="0" sz="1400" spc="-20" b="1">
                <a:latin typeface="Times New Roman"/>
                <a:cs typeface="Times New Roman"/>
              </a:rPr>
              <a:t>u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ct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endParaRPr sz="1400">
              <a:latin typeface="Times New Roman"/>
              <a:cs typeface="Times New Roman"/>
            </a:endParaRPr>
          </a:p>
          <a:p>
            <a:pPr algn="just" marL="12700" marR="12700">
              <a:lnSpc>
                <a:spcPct val="95500"/>
              </a:lnSpc>
              <a:spcBef>
                <a:spcPts val="25"/>
              </a:spcBef>
            </a:pPr>
            <a:r>
              <a:rPr dirty="0" smtClean="0" sz="1400" b="1">
                <a:latin typeface="Times New Roman"/>
                <a:cs typeface="Times New Roman"/>
              </a:rPr>
              <a:t>or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p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al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epr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sen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f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at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p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oper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he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anten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fu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ct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</a:t>
            </a:r>
            <a:r>
              <a:rPr dirty="0" smtClean="0" sz="1400" spc="0" b="1">
                <a:latin typeface="Times New Roman"/>
                <a:cs typeface="Times New Roman"/>
              </a:rPr>
              <a:t> sp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ce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or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at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15" b="1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".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ar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(r</a:t>
            </a:r>
            <a:r>
              <a:rPr dirty="0" smtClean="0" sz="1400" spc="1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ɸ,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θ)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48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lvl="2" marL="469900" marR="17145" indent="-229235">
              <a:lnSpc>
                <a:spcPts val="1610"/>
              </a:lnSpc>
              <a:buFont typeface="Times New Roman"/>
              <a:buAutoNum type="alphaLcPeriod"/>
              <a:tabLst>
                <a:tab pos="469900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Fi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ld</a:t>
            </a:r>
            <a:r>
              <a:rPr dirty="0" smtClean="0" sz="1400" spc="13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tt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rn</a:t>
            </a:r>
            <a:r>
              <a:rPr dirty="0" smtClean="0" sz="1400" spc="13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(in</a:t>
            </a:r>
            <a:r>
              <a:rPr dirty="0" smtClean="0" sz="1400" spc="12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13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le</a:t>
            </a:r>
            <a:r>
              <a:rPr dirty="0" smtClean="0" sz="1400" spc="10" b="1" i="1">
                <a:latin typeface="Times New Roman"/>
                <a:cs typeface="Times New Roman"/>
              </a:rPr>
              <a:t>)</a:t>
            </a:r>
            <a:r>
              <a:rPr dirty="0" smtClean="0" sz="1400" spc="0" b="1" i="1">
                <a:latin typeface="Times New Roman"/>
                <a:cs typeface="Times New Roman"/>
              </a:rPr>
              <a:t>:</a:t>
            </a:r>
            <a:r>
              <a:rPr dirty="0" smtClean="0" sz="1400" spc="114" b="1" i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–</a:t>
            </a:r>
            <a:r>
              <a:rPr dirty="0" smtClean="0" sz="1400" spc="13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pica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ic or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ar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(r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θ)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(r</a:t>
            </a:r>
            <a:r>
              <a:rPr dirty="0" smtClean="0" sz="1400" spc="15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ɸ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 lvl="2" marL="469900" marR="12700" indent="-229235">
              <a:lnSpc>
                <a:spcPts val="1610"/>
              </a:lnSpc>
              <a:buFont typeface="Times New Roman"/>
              <a:buAutoNum type="alphaLcPeriod"/>
              <a:tabLst>
                <a:tab pos="469900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ower </a:t>
            </a:r>
            <a:r>
              <a:rPr dirty="0" smtClean="0" sz="1400" spc="3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rn </a:t>
            </a:r>
            <a:r>
              <a:rPr dirty="0" smtClean="0" sz="1400" spc="4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(</a:t>
            </a:r>
            <a:r>
              <a:rPr dirty="0" smtClean="0" sz="1400" spc="0" b="1" i="1">
                <a:latin typeface="Times New Roman"/>
                <a:cs typeface="Times New Roman"/>
              </a:rPr>
              <a:t>in </a:t>
            </a:r>
            <a:r>
              <a:rPr dirty="0" smtClean="0" sz="1400" spc="4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ar </a:t>
            </a:r>
            <a:r>
              <a:rPr dirty="0" smtClean="0" sz="1400" spc="3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25" b="1" i="1">
                <a:latin typeface="Times New Roman"/>
                <a:cs typeface="Times New Roman"/>
              </a:rPr>
              <a:t>)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15" b="1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ude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tic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pace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(r,θ)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ts val="1580"/>
              </a:lnSpc>
            </a:pPr>
            <a:r>
              <a:rPr dirty="0" smtClean="0" sz="1400">
                <a:latin typeface="Times New Roman"/>
                <a:cs typeface="Times New Roman"/>
              </a:rPr>
              <a:t>(r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ɸ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 lvl="2" marL="469900" marR="13970" indent="-229235">
              <a:lnSpc>
                <a:spcPts val="1610"/>
              </a:lnSpc>
              <a:spcBef>
                <a:spcPts val="40"/>
              </a:spcBef>
              <a:buFont typeface="Times New Roman"/>
              <a:buAutoNum type="alphaLcPeriod" startAt="3"/>
              <a:tabLst>
                <a:tab pos="469900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ower</a:t>
            </a:r>
            <a:r>
              <a:rPr dirty="0" smtClean="0" sz="1400" spc="11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tt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rn</a:t>
            </a:r>
            <a:r>
              <a:rPr dirty="0" smtClean="0" sz="1400" spc="114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(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10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B</a:t>
            </a:r>
            <a:r>
              <a:rPr dirty="0" smtClean="0" sz="1400" spc="10" b="1" i="1">
                <a:latin typeface="Times New Roman"/>
                <a:cs typeface="Times New Roman"/>
              </a:rPr>
              <a:t>)</a:t>
            </a:r>
            <a:r>
              <a:rPr dirty="0" smtClean="0" sz="1400" spc="0" b="1">
                <a:latin typeface="Times New Roman"/>
                <a:cs typeface="Times New Roman"/>
              </a:rPr>
              <a:t>:-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tic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lar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94"/>
              </a:spcBef>
            </a:pPr>
            <a:endParaRPr sz="1400"/>
          </a:p>
          <a:p>
            <a:pPr marL="469900">
              <a:lnSpc>
                <a:spcPct val="100000"/>
              </a:lnSpc>
            </a:pPr>
            <a:r>
              <a:rPr dirty="0" smtClean="0" sz="1400" spc="-20" i="1">
                <a:latin typeface="Times New Roman"/>
                <a:cs typeface="Times New Roman"/>
              </a:rPr>
              <a:t>W</a:t>
            </a:r>
            <a:r>
              <a:rPr dirty="0" smtClean="0" sz="1400" spc="0" i="1">
                <a:latin typeface="Times New Roman"/>
                <a:cs typeface="Times New Roman"/>
              </a:rPr>
              <a:t>he</a:t>
            </a:r>
            <a:r>
              <a:rPr dirty="0" smtClean="0" sz="1400" spc="5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 marL="469900" marR="17780" indent="43815">
              <a:lnSpc>
                <a:spcPts val="1610"/>
              </a:lnSpc>
              <a:spcBef>
                <a:spcPts val="40"/>
              </a:spcBef>
            </a:pPr>
            <a:r>
              <a:rPr dirty="0" smtClean="0" sz="1400" spc="5" b="1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-p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tic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2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ts val="1580"/>
              </a:lnSpc>
              <a:tabLst>
                <a:tab pos="3172460" algn="l"/>
              </a:tabLst>
            </a:pPr>
            <a:r>
              <a:rPr dirty="0" smtClean="0" sz="1400" spc="-5" b="1" i="1">
                <a:latin typeface="Times New Roman"/>
                <a:cs typeface="Times New Roman"/>
              </a:rPr>
              <a:t>Θ</a:t>
            </a:r>
            <a:r>
              <a:rPr dirty="0" smtClean="0" sz="1400" spc="0" i="1">
                <a:latin typeface="Times New Roman"/>
                <a:cs typeface="Times New Roman"/>
              </a:rPr>
              <a:t>= </a:t>
            </a:r>
            <a:r>
              <a:rPr dirty="0" smtClean="0" sz="1400" spc="-10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lev</a:t>
            </a:r>
            <a:r>
              <a:rPr dirty="0" smtClean="0" sz="1400" spc="-5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g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e=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ele</a:t>
            </a:r>
            <a:r>
              <a:rPr dirty="0" smtClean="0" sz="1400" spc="-10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ic 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ld.	</a:t>
            </a:r>
            <a:r>
              <a:rPr dirty="0" smtClean="0" sz="1400" spc="0" b="1" i="1">
                <a:latin typeface="Times New Roman"/>
                <a:cs typeface="Times New Roman"/>
              </a:rPr>
              <a:t>ɸ</a:t>
            </a:r>
            <a:r>
              <a:rPr dirty="0" smtClean="0" sz="1400" spc="0" i="1">
                <a:latin typeface="Times New Roman"/>
                <a:cs typeface="Times New Roman"/>
              </a:rPr>
              <a:t>= </a:t>
            </a:r>
            <a:r>
              <a:rPr dirty="0" smtClean="0" sz="1400" spc="-25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zi</a:t>
            </a:r>
            <a:r>
              <a:rPr dirty="0" smtClean="0" sz="1400" spc="-2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gle= 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gn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tic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15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f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r-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eld.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100" y="5899276"/>
            <a:ext cx="4153535" cy="6565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indent="-229235">
              <a:lnSpc>
                <a:spcPct val="100000"/>
              </a:lnSpc>
              <a:buFont typeface="Symbol"/>
              <a:buChar char="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9235">
              <a:lnSpc>
                <a:spcPts val="1620"/>
              </a:lnSpc>
              <a:buSzPct val="78571"/>
              <a:buFont typeface="Symbol"/>
              <a:buChar char="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ften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alized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ir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valu</a:t>
            </a:r>
            <a:r>
              <a:rPr dirty="0" smtClean="0" sz="1400" spc="25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algn="r" marR="136525">
              <a:lnSpc>
                <a:spcPts val="1570"/>
              </a:lnSpc>
            </a:pPr>
            <a:r>
              <a:rPr dirty="0" smtClean="0" sz="1400">
                <a:latin typeface="Cambria Math"/>
                <a:cs typeface="Cambria Math"/>
              </a:rPr>
              <a:t>𝐸</a:t>
            </a:r>
            <a:r>
              <a:rPr dirty="0" smtClean="0" baseline="-16666" sz="1500" spc="-15">
                <a:latin typeface="Cambria Math"/>
                <a:cs typeface="Cambria Math"/>
              </a:rPr>
              <a:t>𝜃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𝜃.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∅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331" y="6440296"/>
            <a:ext cx="3936365" cy="34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��𝑎�𝑖𝑧��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�𝑖���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�𝑎�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���</a:t>
            </a:r>
            <a:r>
              <a:rPr dirty="0" smtClean="0" sz="1400" spc="10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𝐸</a:t>
            </a:r>
            <a:r>
              <a:rPr dirty="0" smtClean="0" baseline="-16666" sz="1500" spc="-7">
                <a:latin typeface="Cambria Math"/>
                <a:cs typeface="Cambria Math"/>
              </a:rPr>
              <a:t>𝜃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𝜃,</a:t>
            </a:r>
            <a:r>
              <a:rPr dirty="0" smtClean="0" sz="1400" spc="-7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∅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𝐸</a:t>
            </a:r>
            <a:r>
              <a:rPr dirty="0" smtClean="0" baseline="-37698" sz="2100" spc="7">
                <a:latin typeface="Cambria Math"/>
                <a:cs typeface="Cambria Math"/>
              </a:rPr>
              <a:t>(</a:t>
            </a:r>
            <a:r>
              <a:rPr dirty="0" smtClean="0" baseline="-37698" sz="2100" spc="0">
                <a:latin typeface="Cambria Math"/>
                <a:cs typeface="Cambria Math"/>
              </a:rPr>
              <a:t>𝜃.</a:t>
            </a:r>
            <a:r>
              <a:rPr dirty="0" smtClean="0" baseline="-37698" sz="2100" spc="-120">
                <a:latin typeface="Cambria Math"/>
                <a:cs typeface="Cambria Math"/>
              </a:rPr>
              <a:t> </a:t>
            </a:r>
            <a:r>
              <a:rPr dirty="0" smtClean="0" baseline="-37698" sz="2100" spc="-15">
                <a:latin typeface="Cambria Math"/>
                <a:cs typeface="Cambria Math"/>
              </a:rPr>
              <a:t>∅</a:t>
            </a:r>
            <a:r>
              <a:rPr dirty="0" smtClean="0" baseline="-37698" sz="2100" spc="0">
                <a:latin typeface="Cambria Math"/>
                <a:cs typeface="Cambria Math"/>
              </a:rPr>
              <a:t>)</a:t>
            </a:r>
            <a:endParaRPr baseline="-37698" sz="21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14342" y="6646544"/>
            <a:ext cx="10604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𝜃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35804" y="6646544"/>
            <a:ext cx="29845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��𝑥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24934" y="6567804"/>
            <a:ext cx="907084" cy="0"/>
          </a:xfrm>
          <a:custGeom>
            <a:avLst/>
            <a:gdLst/>
            <a:ahLst/>
            <a:cxnLst/>
            <a:rect l="l" t="t" r="r" b="b"/>
            <a:pathLst>
              <a:path w="907084" h="0">
                <a:moveTo>
                  <a:pt x="0" y="0"/>
                </a:moveTo>
                <a:lnTo>
                  <a:pt x="907084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084445" y="6440296"/>
            <a:ext cx="180213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543050" algn="l"/>
              </a:tabLst>
            </a:pP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�𝑖�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��𝑖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����</a:t>
            </a:r>
            <a:r>
              <a:rPr dirty="0" smtClean="0" sz="1400" spc="20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)	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4812" y="6892925"/>
            <a:ext cx="4006850" cy="34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��𝑎�𝑖𝑧��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�𝑎�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���</a:t>
            </a:r>
            <a:r>
              <a:rPr dirty="0" smtClean="0" sz="1400" spc="10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𝜃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𝜃,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∅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𝑆</a:t>
            </a:r>
            <a:r>
              <a:rPr dirty="0" smtClean="0" baseline="-37698" sz="2100" spc="7">
                <a:latin typeface="Cambria Math"/>
                <a:cs typeface="Cambria Math"/>
              </a:rPr>
              <a:t>(</a:t>
            </a:r>
            <a:r>
              <a:rPr dirty="0" smtClean="0" baseline="-37698" sz="2100" spc="0">
                <a:latin typeface="Cambria Math"/>
                <a:cs typeface="Cambria Math"/>
              </a:rPr>
              <a:t>𝜃.</a:t>
            </a:r>
            <a:r>
              <a:rPr dirty="0" smtClean="0" baseline="-37698" sz="2100" spc="-104">
                <a:latin typeface="Cambria Math"/>
                <a:cs typeface="Cambria Math"/>
              </a:rPr>
              <a:t> </a:t>
            </a:r>
            <a:r>
              <a:rPr dirty="0" smtClean="0" baseline="-37698" sz="2100" spc="-15">
                <a:latin typeface="Cambria Math"/>
                <a:cs typeface="Cambria Math"/>
              </a:rPr>
              <a:t>∅</a:t>
            </a:r>
            <a:r>
              <a:rPr dirty="0" smtClean="0" baseline="-37698" sz="2100" spc="0">
                <a:latin typeface="Cambria Math"/>
                <a:cs typeface="Cambria Math"/>
              </a:rPr>
              <a:t>)</a:t>
            </a:r>
            <a:endParaRPr baseline="-37698" sz="21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68266" y="6757288"/>
            <a:ext cx="63500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𝑆</a:t>
            </a:r>
            <a:r>
              <a:rPr dirty="0" smtClean="0" baseline="-16666" sz="1500" spc="-15">
                <a:latin typeface="Cambria Math"/>
                <a:cs typeface="Cambria Math"/>
              </a:rPr>
              <a:t>𝜃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𝜃.</a:t>
            </a:r>
            <a:r>
              <a:rPr dirty="0" smtClean="0" sz="1400" spc="-7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∅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13403" y="7099172"/>
            <a:ext cx="10604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𝜃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36389" y="7099172"/>
            <a:ext cx="29845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��𝑥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39234" y="7020432"/>
            <a:ext cx="891844" cy="0"/>
          </a:xfrm>
          <a:custGeom>
            <a:avLst/>
            <a:gdLst/>
            <a:ahLst/>
            <a:cxnLst/>
            <a:rect l="l" t="t" r="r" b="b"/>
            <a:pathLst>
              <a:path w="891844" h="0">
                <a:moveTo>
                  <a:pt x="0" y="0"/>
                </a:moveTo>
                <a:lnTo>
                  <a:pt x="891844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223128" y="6892925"/>
            <a:ext cx="1685289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�𝑖���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𝑖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����</a:t>
            </a:r>
            <a:r>
              <a:rPr dirty="0" smtClean="0" sz="1400" spc="20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)  </a:t>
            </a:r>
            <a:r>
              <a:rPr dirty="0" smtClean="0" baseline="1984" sz="2100" spc="7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4500" y="7212964"/>
            <a:ext cx="60960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0" i="1">
                <a:latin typeface="Times New Roman"/>
                <a:cs typeface="Times New Roman"/>
              </a:rPr>
              <a:t>W</a:t>
            </a:r>
            <a:r>
              <a:rPr dirty="0" smtClean="0" sz="1400" spc="0" i="1">
                <a:latin typeface="Times New Roman"/>
                <a:cs typeface="Times New Roman"/>
              </a:rPr>
              <a:t>he</a:t>
            </a:r>
            <a:r>
              <a:rPr dirty="0" smtClean="0" sz="1400" spc="5" i="1">
                <a:latin typeface="Times New Roman"/>
                <a:cs typeface="Times New Roman"/>
              </a:rPr>
              <a:t>r</a:t>
            </a:r>
            <a:r>
              <a:rPr dirty="0" smtClean="0" sz="1400" spc="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:-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4500" y="7510144"/>
            <a:ext cx="190246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(</a:t>
            </a:r>
            <a:r>
              <a:rPr dirty="0" smtClean="0" sz="1400" spc="-10" i="1">
                <a:latin typeface="Times New Roman"/>
                <a:cs typeface="Times New Roman"/>
              </a:rPr>
              <a:t>θ</a:t>
            </a:r>
            <a:r>
              <a:rPr dirty="0" smtClean="0" sz="1400" spc="-5" i="1">
                <a:latin typeface="Times New Roman"/>
                <a:cs typeface="Times New Roman"/>
              </a:rPr>
              <a:t>,</a:t>
            </a:r>
            <a:r>
              <a:rPr dirty="0" smtClean="0" sz="1400" spc="-5" i="1">
                <a:latin typeface="Times New Roman"/>
                <a:cs typeface="Times New Roman"/>
              </a:rPr>
              <a:t>ɸ</a:t>
            </a:r>
            <a:r>
              <a:rPr dirty="0" smtClean="0" sz="1400" spc="0" i="1">
                <a:latin typeface="Times New Roman"/>
                <a:cs typeface="Times New Roman"/>
              </a:rPr>
              <a:t>)= 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5" i="1">
                <a:latin typeface="Times New Roman"/>
                <a:cs typeface="Times New Roman"/>
              </a:rPr>
              <a:t>y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g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ve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or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20798" y="7448168"/>
            <a:ext cx="1104265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5">
                <a:latin typeface="Cambria Math"/>
                <a:cs typeface="Cambria Math"/>
              </a:rPr>
              <a:t>[</a:t>
            </a:r>
            <a:r>
              <a:rPr dirty="0" smtClean="0" sz="1000" spc="-10">
                <a:latin typeface="Cambria Math"/>
                <a:cs typeface="Cambria Math"/>
              </a:rPr>
              <a:t>𝐸</a:t>
            </a:r>
            <a:r>
              <a:rPr dirty="0" smtClean="0" baseline="-20833" sz="1200" spc="-15">
                <a:latin typeface="Cambria Math"/>
                <a:cs typeface="Cambria Math"/>
              </a:rPr>
              <a:t>𝜃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𝜃</a:t>
            </a:r>
            <a:r>
              <a:rPr dirty="0" smtClean="0" sz="1000" spc="-10">
                <a:latin typeface="Cambria Math"/>
                <a:cs typeface="Cambria Math"/>
              </a:rPr>
              <a:t>.</a:t>
            </a:r>
            <a:r>
              <a:rPr dirty="0" smtClean="0" sz="1000" spc="-15">
                <a:latin typeface="Cambria Math"/>
                <a:cs typeface="Cambria Math"/>
              </a:rPr>
              <a:t>∅</a:t>
            </a:r>
            <a:r>
              <a:rPr dirty="0" smtClean="0" baseline="2777" sz="1500" spc="0">
                <a:latin typeface="Cambria Math"/>
                <a:cs typeface="Cambria Math"/>
              </a:rPr>
              <a:t>)</a:t>
            </a:r>
            <a:r>
              <a:rPr dirty="0" smtClean="0" sz="1000" spc="-30">
                <a:latin typeface="Cambria Math"/>
                <a:cs typeface="Cambria Math"/>
              </a:rPr>
              <a:t>+</a:t>
            </a:r>
            <a:r>
              <a:rPr dirty="0" smtClean="0" sz="1000" spc="-10">
                <a:latin typeface="Cambria Math"/>
                <a:cs typeface="Cambria Math"/>
              </a:rPr>
              <a:t>𝐸</a:t>
            </a:r>
            <a:r>
              <a:rPr dirty="0" smtClean="0" baseline="-20833" sz="1200" spc="-15">
                <a:latin typeface="Cambria Math"/>
                <a:cs typeface="Cambria Math"/>
              </a:rPr>
              <a:t>∅</a:t>
            </a:r>
            <a:r>
              <a:rPr dirty="0" smtClean="0" baseline="-20833" sz="1200" spc="-89">
                <a:latin typeface="Cambria Math"/>
                <a:cs typeface="Cambria Math"/>
              </a:rPr>
              <a:t> 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𝜃</a:t>
            </a:r>
            <a:r>
              <a:rPr dirty="0" smtClean="0" sz="1000" spc="-10">
                <a:latin typeface="Cambria Math"/>
                <a:cs typeface="Cambria Math"/>
              </a:rPr>
              <a:t>.</a:t>
            </a:r>
            <a:r>
              <a:rPr dirty="0" smtClean="0" sz="1000" spc="-15">
                <a:latin typeface="Cambria Math"/>
                <a:cs typeface="Cambria Math"/>
              </a:rPr>
              <a:t>∅</a:t>
            </a:r>
            <a:r>
              <a:rPr dirty="0" smtClean="0" baseline="2777" sz="1500" spc="0">
                <a:latin typeface="Cambria Math"/>
                <a:cs typeface="Cambria Math"/>
              </a:rPr>
              <a:t>)</a:t>
            </a:r>
            <a:r>
              <a:rPr dirty="0" smtClean="0" sz="1000" spc="0">
                <a:latin typeface="Cambria Math"/>
                <a:cs typeface="Cambria Math"/>
              </a:rPr>
              <a:t>]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51861" y="7418704"/>
            <a:ext cx="626110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552450" algn="l"/>
              </a:tabLst>
            </a:pPr>
            <a:r>
              <a:rPr dirty="0" smtClean="0" sz="800" spc="30">
                <a:latin typeface="Cambria Math"/>
                <a:cs typeface="Cambria Math"/>
              </a:rPr>
              <a:t>2</a:t>
            </a:r>
            <a:r>
              <a:rPr dirty="0" smtClean="0" sz="800" spc="30">
                <a:latin typeface="Cambria Math"/>
                <a:cs typeface="Cambria Math"/>
              </a:rPr>
              <a:t>	</a:t>
            </a:r>
            <a:r>
              <a:rPr dirty="0" smtClean="0" sz="800" spc="30">
                <a:latin typeface="Cambria Math"/>
                <a:cs typeface="Cambria Math"/>
              </a:rPr>
              <a:t>2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92095" y="7650860"/>
            <a:ext cx="156845" cy="1854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75">
                <a:latin typeface="Cambria Math"/>
                <a:cs typeface="Cambria Math"/>
              </a:rPr>
              <a:t>�</a:t>
            </a:r>
            <a:r>
              <a:rPr dirty="0" smtClean="0" baseline="-13888" sz="1200" spc="44">
                <a:latin typeface="Cambria Math"/>
                <a:cs typeface="Cambria Math"/>
              </a:rPr>
              <a:t>0</a:t>
            </a:r>
            <a:endParaRPr baseline="-13888" sz="1200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33498" y="7637652"/>
            <a:ext cx="1077772" cy="0"/>
          </a:xfrm>
          <a:custGeom>
            <a:avLst/>
            <a:gdLst/>
            <a:ahLst/>
            <a:cxnLst/>
            <a:rect l="l" t="t" r="r" b="b"/>
            <a:pathLst>
              <a:path w="1077772" h="0">
                <a:moveTo>
                  <a:pt x="0" y="0"/>
                </a:moveTo>
                <a:lnTo>
                  <a:pt x="1077772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547998" y="7444613"/>
            <a:ext cx="518159" cy="2901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19841" sz="2100">
                <a:latin typeface="Cambria Math"/>
                <a:cs typeface="Cambria Math"/>
              </a:rPr>
              <a:t>𝑊</a:t>
            </a:r>
            <a:r>
              <a:rPr dirty="0" smtClean="0" baseline="-19841" sz="2100" spc="30">
                <a:latin typeface="Cambria Math"/>
                <a:cs typeface="Cambria Math"/>
              </a:rPr>
              <a:t>�</a:t>
            </a:r>
            <a:r>
              <a:rPr dirty="0" smtClean="0" sz="1000" spc="-20">
                <a:latin typeface="Cambria Math"/>
                <a:cs typeface="Cambria Math"/>
              </a:rPr>
              <a:t>−</a:t>
            </a:r>
            <a:r>
              <a:rPr dirty="0" smtClean="0" sz="1000" spc="2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4500" y="7798180"/>
            <a:ext cx="3693160" cy="43560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𝑆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𝜃.</a:t>
            </a:r>
            <a:r>
              <a:rPr dirty="0" smtClean="0" sz="1400" spc="-7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∅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baseline="-16666" sz="1500" spc="-15">
                <a:latin typeface="Cambria Math"/>
                <a:cs typeface="Cambria Math"/>
              </a:rPr>
              <a:t>��𝑥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�𝑎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𝑖���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�𝑎���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���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𝜃.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ɸ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.</a:t>
            </a:r>
            <a:r>
              <a:rPr dirty="0" smtClean="0" sz="1400" spc="-9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𝑊</a:t>
            </a:r>
            <a:r>
              <a:rPr dirty="0" smtClean="0" sz="1400" spc="20">
                <a:latin typeface="Cambria Math"/>
                <a:cs typeface="Cambria Math"/>
              </a:rPr>
              <a:t>�</a:t>
            </a:r>
            <a:r>
              <a:rPr dirty="0" smtClean="0" baseline="27777" sz="1500" spc="-44">
                <a:latin typeface="Cambria Math"/>
                <a:cs typeface="Cambria Math"/>
              </a:rPr>
              <a:t>−</a:t>
            </a:r>
            <a:r>
              <a:rPr dirty="0" smtClean="0" baseline="27777" sz="1500" spc="30">
                <a:latin typeface="Cambria Math"/>
                <a:cs typeface="Cambria Math"/>
              </a:rPr>
              <a:t>2</a:t>
            </a:r>
            <a:endParaRPr baseline="27777" sz="1500">
              <a:latin typeface="Cambria Math"/>
              <a:cs typeface="Cambria Math"/>
            </a:endParaRPr>
          </a:p>
          <a:p>
            <a:pPr marL="12700">
              <a:lnSpc>
                <a:spcPts val="1595"/>
              </a:lnSpc>
            </a:pPr>
            <a:r>
              <a:rPr dirty="0" smtClean="0" sz="1400" spc="-5" i="1">
                <a:latin typeface="Times New Roman"/>
                <a:cs typeface="Times New Roman"/>
              </a:rPr>
              <a:t>Z</a:t>
            </a:r>
            <a:r>
              <a:rPr dirty="0" smtClean="0" baseline="-9259" sz="1350" spc="7" i="1">
                <a:latin typeface="Times New Roman"/>
                <a:cs typeface="Times New Roman"/>
              </a:rPr>
              <a:t>0</a:t>
            </a:r>
            <a:r>
              <a:rPr dirty="0" smtClean="0" sz="1400" spc="0" i="1">
                <a:latin typeface="Times New Roman"/>
                <a:cs typeface="Times New Roman"/>
              </a:rPr>
              <a:t>=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ic i</a:t>
            </a:r>
            <a:r>
              <a:rPr dirty="0" smtClean="0" sz="1400" spc="-15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pe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nce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of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ac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=</a:t>
            </a:r>
            <a:r>
              <a:rPr dirty="0" smtClean="0" sz="1400" spc="-10" i="1">
                <a:latin typeface="Times New Roman"/>
                <a:cs typeface="Times New Roman"/>
              </a:rPr>
              <a:t>3</a:t>
            </a:r>
            <a:r>
              <a:rPr dirty="0" smtClean="0" sz="1400" spc="-10" i="1">
                <a:latin typeface="Times New Roman"/>
                <a:cs typeface="Times New Roman"/>
              </a:rPr>
              <a:t>7</a:t>
            </a:r>
            <a:r>
              <a:rPr dirty="0" smtClean="0" sz="1400" spc="0" i="1">
                <a:latin typeface="Times New Roman"/>
                <a:cs typeface="Times New Roman"/>
              </a:rPr>
              <a:t>6.</a:t>
            </a:r>
            <a:r>
              <a:rPr dirty="0" smtClean="0" sz="1400" spc="-10" i="1">
                <a:latin typeface="Times New Roman"/>
                <a:cs typeface="Times New Roman"/>
              </a:rPr>
              <a:t>7</a:t>
            </a:r>
            <a:r>
              <a:rPr dirty="0" smtClean="0" sz="1400" spc="-10" i="1">
                <a:latin typeface="Times New Roman"/>
                <a:cs typeface="Times New Roman"/>
              </a:rPr>
              <a:t>Ω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2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3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p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r</a:t>
            </a:r>
            <a:r>
              <a:rPr dirty="0" smtClean="0" sz="1300" spc="-5" i="1">
                <a:latin typeface="Monotype Corsiva"/>
                <a:cs typeface="Monotype Corsiva"/>
              </a:rPr>
              <a:t>t(1)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2" y="417067"/>
            <a:ext cx="165925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288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41275" marR="12700" indent="-29209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2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60019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4500" y="5438774"/>
            <a:ext cx="6669405" cy="21050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E</a:t>
            </a:r>
            <a:r>
              <a:rPr dirty="0" smtClean="0" sz="1400" spc="-10" b="1" u="heavy">
                <a:latin typeface="Times New Roman"/>
                <a:cs typeface="Times New Roman"/>
              </a:rPr>
              <a:t>x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pl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5" b="1" u="heavy">
                <a:latin typeface="Times New Roman"/>
                <a:cs typeface="Times New Roman"/>
              </a:rPr>
              <a:t>: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r>
              <a:rPr dirty="0" smtClean="0" sz="1400" spc="-5" b="1" u="heavy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eld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rt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endParaRPr sz="1400">
              <a:latin typeface="Times New Roman"/>
              <a:cs typeface="Times New Roman"/>
            </a:endParaRPr>
          </a:p>
          <a:p>
            <a:pPr algn="ctr" marL="5080">
              <a:lnSpc>
                <a:spcPct val="100000"/>
              </a:lnSpc>
              <a:spcBef>
                <a:spcPts val="60"/>
              </a:spcBef>
            </a:pPr>
            <a:r>
              <a:rPr dirty="0" smtClean="0" sz="1400">
                <a:latin typeface="Cambria Math"/>
                <a:cs typeface="Cambria Math"/>
              </a:rPr>
              <a:t>𝑭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𝒓��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𝒍�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{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𝟎</a:t>
            </a:r>
            <a:r>
              <a:rPr dirty="0" smtClean="0" sz="1400" spc="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𝑰</a:t>
            </a:r>
            <a:r>
              <a:rPr dirty="0" smtClean="0" baseline="-16666" sz="1500" spc="-15">
                <a:latin typeface="Cambria Math"/>
                <a:cs typeface="Cambria Math"/>
              </a:rPr>
              <a:t>𝟎</a:t>
            </a:r>
            <a:r>
              <a:rPr dirty="0" smtClean="0" sz="1400" spc="-5">
                <a:latin typeface="Cambria Math"/>
                <a:cs typeface="Cambria Math"/>
              </a:rPr>
              <a:t>�𝒍�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27777" sz="1500" spc="-44">
                <a:latin typeface="Cambria Math"/>
                <a:cs typeface="Cambria Math"/>
              </a:rPr>
              <a:t>−</a:t>
            </a:r>
            <a:r>
              <a:rPr dirty="0" smtClean="0" baseline="27777" sz="1500" spc="-22">
                <a:latin typeface="Cambria Math"/>
                <a:cs typeface="Cambria Math"/>
              </a:rPr>
              <a:t>�</a:t>
            </a:r>
            <a:r>
              <a:rPr dirty="0" smtClean="0" baseline="27777" sz="1500" spc="-15">
                <a:latin typeface="Cambria Math"/>
                <a:cs typeface="Cambria Math"/>
              </a:rPr>
              <a:t>𝜷𝒓</a:t>
            </a:r>
            <a:r>
              <a:rPr dirty="0" smtClean="0" sz="1400" spc="-10">
                <a:latin typeface="Cambria Math"/>
                <a:cs typeface="Cambria Math"/>
              </a:rPr>
              <a:t>𝐬𝐢𝐧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𝜽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sz="1400" spc="-5">
                <a:latin typeface="Cambria Math"/>
                <a:cs typeface="Cambria Math"/>
              </a:rPr>
              <a:t>}</a:t>
            </a:r>
            <a:r>
              <a:rPr dirty="0" smtClean="0" sz="1400" spc="-5">
                <a:latin typeface="Cambria Math"/>
                <a:cs typeface="Cambria Math"/>
              </a:rPr>
              <a:t>/</a:t>
            </a:r>
            <a:r>
              <a:rPr dirty="0" smtClean="0" sz="1400" spc="0">
                <a:latin typeface="Cambria Math"/>
                <a:cs typeface="Cambria Math"/>
              </a:rPr>
              <a:t>𝟒</a:t>
            </a:r>
            <a:r>
              <a:rPr dirty="0" smtClean="0" sz="1400" spc="-5">
                <a:latin typeface="Cambria Math"/>
                <a:cs typeface="Cambria Math"/>
              </a:rPr>
              <a:t>𝝅�</a:t>
            </a:r>
            <a:r>
              <a:rPr dirty="0" smtClean="0" sz="1400" spc="0">
                <a:latin typeface="Cambria Math"/>
                <a:cs typeface="Cambria Math"/>
              </a:rPr>
              <a:t>.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mtClean="0" sz="1400" b="1" i="1" u="heavy">
                <a:latin typeface="Times New Roman"/>
                <a:cs typeface="Times New Roman"/>
              </a:rPr>
              <a:t>So</a:t>
            </a:r>
            <a:r>
              <a:rPr dirty="0" smtClean="0" sz="1400" b="1" i="1" u="heavy">
                <a:latin typeface="Times New Roman"/>
                <a:cs typeface="Times New Roman"/>
              </a:rPr>
              <a:t>l</a:t>
            </a:r>
            <a:r>
              <a:rPr dirty="0" smtClean="0" sz="1400" spc="-15" b="1" i="1" u="heavy">
                <a:latin typeface="Times New Roman"/>
                <a:cs typeface="Times New Roman"/>
              </a:rPr>
              <a:t>u</a:t>
            </a:r>
            <a:r>
              <a:rPr dirty="0" smtClean="0" sz="1400" spc="-10" b="1" i="1" u="heavy">
                <a:latin typeface="Times New Roman"/>
                <a:cs typeface="Times New Roman"/>
              </a:rPr>
              <a:t>t</a:t>
            </a:r>
            <a:r>
              <a:rPr dirty="0" smtClean="0" sz="1400" spc="0" b="1" i="1" u="heavy">
                <a:latin typeface="Times New Roman"/>
                <a:cs typeface="Times New Roman"/>
              </a:rPr>
              <a:t>i</a:t>
            </a:r>
            <a:r>
              <a:rPr dirty="0" smtClean="0" sz="1400" spc="0" b="1" i="1" u="heavy">
                <a:latin typeface="Times New Roman"/>
                <a:cs typeface="Times New Roman"/>
              </a:rPr>
              <a:t>o</a:t>
            </a:r>
            <a:r>
              <a:rPr dirty="0" smtClean="0" sz="1400" spc="-15" b="1" i="1" u="heavy">
                <a:latin typeface="Times New Roman"/>
                <a:cs typeface="Times New Roman"/>
              </a:rPr>
              <a:t>n</a:t>
            </a:r>
            <a:r>
              <a:rPr dirty="0" smtClean="0" sz="1400" spc="5" b="1" i="1" u="heavy">
                <a:latin typeface="Times New Roman"/>
                <a:cs typeface="Times New Roman"/>
              </a:rPr>
              <a:t>:</a:t>
            </a:r>
            <a:r>
              <a:rPr dirty="0" smtClean="0" sz="1400" spc="0" b="1" i="1" u="heavy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7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marL="469900" indent="-229235">
              <a:lnSpc>
                <a:spcPts val="1610"/>
              </a:lnSpc>
              <a:buFont typeface="Times New Roman"/>
              <a:buAutoNum type="arabicPlain"/>
              <a:tabLst>
                <a:tab pos="4699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the F(</a:t>
            </a:r>
            <a:r>
              <a:rPr dirty="0" smtClean="0" sz="1400" spc="-20">
                <a:latin typeface="Times New Roman"/>
                <a:cs typeface="Times New Roman"/>
              </a:rPr>
              <a:t>θ</a:t>
            </a:r>
            <a:r>
              <a:rPr dirty="0" smtClean="0" sz="1400" spc="0">
                <a:latin typeface="Times New Roman"/>
                <a:cs typeface="Times New Roman"/>
              </a:rPr>
              <a:t>)=E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axis.</a:t>
            </a:r>
            <a:endParaRPr sz="1400">
              <a:latin typeface="Times New Roman"/>
              <a:cs typeface="Times New Roman"/>
            </a:endParaRPr>
          </a:p>
          <a:p>
            <a:pPr marL="469900" indent="-229235">
              <a:lnSpc>
                <a:spcPts val="1610"/>
              </a:lnSpc>
              <a:buFont typeface="Times New Roman"/>
              <a:buAutoNum type="arabicPlain"/>
              <a:tabLst>
                <a:tab pos="4699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F(θ)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eq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20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θ) 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ero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F(θ</a:t>
            </a:r>
            <a:r>
              <a:rPr dirty="0" smtClean="0" sz="1400" spc="-15">
                <a:latin typeface="Times New Roman"/>
                <a:cs typeface="Times New Roman"/>
              </a:rPr>
              <a:t>)</a:t>
            </a:r>
            <a:r>
              <a:rPr dirty="0" smtClean="0" sz="1400" spc="-10">
                <a:latin typeface="Times New Roman"/>
                <a:cs typeface="Times New Roman"/>
              </a:rPr>
              <a:t>/</a:t>
            </a:r>
            <a:r>
              <a:rPr dirty="0" smtClean="0" sz="1400" spc="0">
                <a:latin typeface="Times New Roman"/>
                <a:cs typeface="Times New Roman"/>
              </a:rPr>
              <a:t>dθ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=0)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θ.</a:t>
            </a:r>
            <a:endParaRPr sz="1400">
              <a:latin typeface="Times New Roman"/>
              <a:cs typeface="Times New Roman"/>
            </a:endParaRPr>
          </a:p>
          <a:p>
            <a:pPr marL="469900" indent="-229235">
              <a:lnSpc>
                <a:spcPts val="1620"/>
              </a:lnSpc>
              <a:buFont typeface="Times New Roman"/>
              <a:buAutoNum type="arabicPlain" startAt="3"/>
              <a:tabLst>
                <a:tab pos="4699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F(θ)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equa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F(θ)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(F(θ)=0)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lve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θ</a:t>
            </a:r>
            <a:endParaRPr sz="1400">
              <a:latin typeface="Times New Roman"/>
              <a:cs typeface="Times New Roman"/>
            </a:endParaRPr>
          </a:p>
          <a:p>
            <a:pPr marL="469900" marR="12700" indent="-229235">
              <a:lnSpc>
                <a:spcPts val="1610"/>
              </a:lnSpc>
              <a:spcBef>
                <a:spcPts val="40"/>
              </a:spcBef>
              <a:buFont typeface="Times New Roman"/>
              <a:buAutoNum type="arabicPlain" startAt="3"/>
              <a:tabLst>
                <a:tab pos="4699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θ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ɸ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etric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of 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sy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etric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7532" y="1158239"/>
            <a:ext cx="5900928" cy="4296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01019"/>
            <a:ext cx="2632710" cy="668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1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D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p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20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5" i="1">
                <a:latin typeface="Monotype Corsiva"/>
                <a:cs typeface="Monotype Corsiva"/>
              </a:rPr>
              <a:t>f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m</a:t>
            </a:r>
            <a:r>
              <a:rPr dirty="0" smtClean="0" sz="1300" spc="0" i="1">
                <a:latin typeface="Monotype Corsiva"/>
                <a:cs typeface="Monotype Corsiva"/>
              </a:rPr>
              <a:t>u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t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o</a:t>
            </a:r>
            <a:r>
              <a:rPr dirty="0" smtClean="0" sz="1300" spc="-10" i="1">
                <a:latin typeface="Monotype Corsiva"/>
                <a:cs typeface="Monotype Corsiva"/>
              </a:rPr>
              <a:t>n</a:t>
            </a:r>
            <a:r>
              <a:rPr dirty="0" smtClean="0" sz="1300" spc="25" i="1">
                <a:latin typeface="Monotype Corsiva"/>
                <a:cs typeface="Monotype Corsiva"/>
              </a:rPr>
              <a:t> </a:t>
            </a:r>
            <a:r>
              <a:rPr dirty="0" smtClean="0" sz="1300" spc="0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0" i="1">
                <a:latin typeface="Monotype Corsiva"/>
                <a:cs typeface="Monotype Corsiva"/>
              </a:rPr>
              <a:t>r</a:t>
            </a:r>
            <a:r>
              <a:rPr dirty="0" smtClean="0" sz="1300" spc="5" i="1">
                <a:latin typeface="Monotype Corsiva"/>
                <a:cs typeface="Monotype Corsiva"/>
              </a:rPr>
              <a:t>i</a:t>
            </a:r>
            <a:r>
              <a:rPr dirty="0" smtClean="0" sz="1300" spc="0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ollege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Engineeri</a:t>
            </a:r>
            <a:r>
              <a:rPr dirty="0" smtClean="0" sz="1300" spc="5" i="1">
                <a:latin typeface="Monotype Corsiva"/>
                <a:cs typeface="Monotype Corsiva"/>
              </a:rPr>
              <a:t>n</a:t>
            </a:r>
            <a:r>
              <a:rPr dirty="0" smtClean="0" sz="1300" spc="-5" i="1">
                <a:latin typeface="Monotype Corsiva"/>
                <a:cs typeface="Monotype Corsiva"/>
              </a:rPr>
              <a:t>g</a:t>
            </a:r>
            <a:r>
              <a:rPr dirty="0" smtClean="0" sz="1300" spc="-5" i="1">
                <a:latin typeface="Monotype Corsiva"/>
                <a:cs typeface="Monotype Corsiva"/>
              </a:rPr>
              <a:t>-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Uni</a:t>
            </a:r>
            <a:r>
              <a:rPr dirty="0" smtClean="0" sz="1300" spc="-5" i="1">
                <a:latin typeface="Monotype Corsiva"/>
                <a:cs typeface="Monotype Corsiva"/>
              </a:rPr>
              <a:t>v</a:t>
            </a:r>
            <a:r>
              <a:rPr dirty="0" smtClean="0" sz="1300" spc="-5" i="1">
                <a:latin typeface="Monotype Corsiva"/>
                <a:cs typeface="Monotype Corsiva"/>
              </a:rPr>
              <a:t>ers</a:t>
            </a:r>
            <a:r>
              <a:rPr dirty="0" smtClean="0" sz="1300" spc="0" i="1">
                <a:latin typeface="Monotype Corsiva"/>
                <a:cs typeface="Monotype Corsiva"/>
              </a:rPr>
              <a:t>i</a:t>
            </a:r>
            <a:r>
              <a:rPr dirty="0" smtClean="0" sz="1300" spc="-5" i="1">
                <a:latin typeface="Monotype Corsiva"/>
                <a:cs typeface="Monotype Corsiva"/>
              </a:rPr>
              <a:t>ty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of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Di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la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ture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No.: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3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p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r</a:t>
            </a:r>
            <a:r>
              <a:rPr dirty="0" smtClean="0" sz="1300" spc="-5" i="1">
                <a:latin typeface="Monotype Corsiva"/>
                <a:cs typeface="Monotype Corsiva"/>
              </a:rPr>
              <a:t>t(1)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7992" y="417067"/>
            <a:ext cx="1659255" cy="65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2880">
              <a:lnSpc>
                <a:spcPct val="100000"/>
              </a:lnSpc>
            </a:pPr>
            <a:r>
              <a:rPr dirty="0" smtClean="0" sz="1300" spc="5" i="1">
                <a:latin typeface="Monotype Corsiva"/>
                <a:cs typeface="Monotype Corsiva"/>
              </a:rPr>
              <a:t>3</a:t>
            </a:r>
            <a:r>
              <a:rPr dirty="0" smtClean="0" baseline="19607" sz="1275" spc="7" i="1">
                <a:latin typeface="Monotype Corsiva"/>
                <a:cs typeface="Monotype Corsiva"/>
              </a:rPr>
              <a:t>r</a:t>
            </a:r>
            <a:r>
              <a:rPr dirty="0" smtClean="0" baseline="19607" sz="1275" spc="0" i="1">
                <a:latin typeface="Monotype Corsiva"/>
                <a:cs typeface="Monotype Corsiva"/>
              </a:rPr>
              <a:t>d </a:t>
            </a:r>
            <a:r>
              <a:rPr dirty="0" smtClean="0" baseline="19607" sz="1275" spc="-97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y</a:t>
            </a:r>
            <a:r>
              <a:rPr dirty="0" smtClean="0" sz="1300" spc="5" i="1">
                <a:latin typeface="Monotype Corsiva"/>
                <a:cs typeface="Monotype Corsiva"/>
              </a:rPr>
              <a:t>e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-5" i="1">
                <a:latin typeface="Monotype Corsiva"/>
                <a:cs typeface="Monotype Corsiva"/>
              </a:rPr>
              <a:t>r</a:t>
            </a:r>
            <a:r>
              <a:rPr dirty="0" smtClean="0" sz="1300" spc="1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C</a:t>
            </a:r>
            <a:r>
              <a:rPr dirty="0" smtClean="0" sz="1300" spc="5" i="1">
                <a:latin typeface="Monotype Corsiva"/>
                <a:cs typeface="Monotype Corsiva"/>
              </a:rPr>
              <a:t>l</a:t>
            </a:r>
            <a:r>
              <a:rPr dirty="0" smtClean="0" sz="1300" spc="-5" i="1">
                <a:latin typeface="Monotype Corsiva"/>
                <a:cs typeface="Monotype Corsiva"/>
              </a:rPr>
              <a:t>a</a:t>
            </a:r>
            <a:r>
              <a:rPr dirty="0" smtClean="0" sz="1300" spc="1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s</a:t>
            </a:r>
            <a:endParaRPr sz="1300">
              <a:latin typeface="Monotype Corsiva"/>
              <a:cs typeface="Monotype Corsiva"/>
            </a:endParaRPr>
          </a:p>
          <a:p>
            <a:pPr marL="41275" marR="12700" indent="-29209">
              <a:lnSpc>
                <a:spcPts val="1689"/>
              </a:lnSpc>
              <a:spcBef>
                <a:spcPts val="65"/>
              </a:spcBef>
            </a:pPr>
            <a:r>
              <a:rPr dirty="0" smtClean="0" sz="1300" spc="-10" i="1">
                <a:latin typeface="Monotype Corsiva"/>
                <a:cs typeface="Monotype Corsiva"/>
              </a:rPr>
              <a:t>Ante</a:t>
            </a:r>
            <a:r>
              <a:rPr dirty="0" smtClean="0" sz="1300" spc="-5" i="1">
                <a:latin typeface="Monotype Corsiva"/>
                <a:cs typeface="Monotype Corsiva"/>
              </a:rPr>
              <a:t>n</a:t>
            </a:r>
            <a:r>
              <a:rPr dirty="0" smtClean="0" sz="1300" spc="-10" i="1">
                <a:latin typeface="Monotype Corsiva"/>
                <a:cs typeface="Monotype Corsiva"/>
              </a:rPr>
              <a:t>na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T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5" i="1">
                <a:latin typeface="Monotype Corsiva"/>
                <a:cs typeface="Monotype Corsiva"/>
              </a:rPr>
              <a:t>eory</a:t>
            </a:r>
            <a:r>
              <a:rPr dirty="0" smtClean="0" sz="1300" spc="5" i="1">
                <a:latin typeface="Monotype Corsiva"/>
                <a:cs typeface="Monotype Corsiva"/>
              </a:rPr>
              <a:t> 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nd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De</a:t>
            </a:r>
            <a:r>
              <a:rPr dirty="0" smtClean="0" sz="1300" spc="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ign</a:t>
            </a:r>
            <a:r>
              <a:rPr dirty="0" smtClean="0" sz="1300" spc="-5" i="1">
                <a:latin typeface="Monotype Corsiva"/>
                <a:cs typeface="Monotype Corsiva"/>
              </a:rPr>
              <a:t> Le</a:t>
            </a:r>
            <a:r>
              <a:rPr dirty="0" smtClean="0" sz="1300" spc="0" i="1">
                <a:latin typeface="Monotype Corsiva"/>
                <a:cs typeface="Monotype Corsiva"/>
              </a:rPr>
              <a:t>c</a:t>
            </a:r>
            <a:r>
              <a:rPr dirty="0" smtClean="0" sz="1300" spc="-5" i="1">
                <a:latin typeface="Monotype Corsiva"/>
                <a:cs typeface="Monotype Corsiva"/>
              </a:rPr>
              <a:t>.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5" i="1">
                <a:latin typeface="Monotype Corsiva"/>
                <a:cs typeface="Monotype Corsiva"/>
              </a:rPr>
              <a:t>Jinan</a:t>
            </a:r>
            <a:r>
              <a:rPr dirty="0" smtClean="0" sz="1300" spc="-5" i="1">
                <a:latin typeface="Monotype Corsiva"/>
                <a:cs typeface="Monotype Corsiva"/>
              </a:rPr>
              <a:t> </a:t>
            </a:r>
            <a:r>
              <a:rPr dirty="0" smtClean="0" sz="1300" spc="-10" i="1">
                <a:latin typeface="Monotype Corsiva"/>
                <a:cs typeface="Monotype Corsiva"/>
              </a:rPr>
              <a:t>N.</a:t>
            </a:r>
            <a:r>
              <a:rPr dirty="0" smtClean="0" sz="1300" spc="-10" i="1">
                <a:latin typeface="Monotype Corsiva"/>
                <a:cs typeface="Monotype Corsiva"/>
              </a:rPr>
              <a:t> </a:t>
            </a:r>
            <a:r>
              <a:rPr dirty="0" smtClean="0" sz="1300" spc="-20" i="1">
                <a:latin typeface="Monotype Corsiva"/>
                <a:cs typeface="Monotype Corsiva"/>
              </a:rPr>
              <a:t>S</a:t>
            </a:r>
            <a:r>
              <a:rPr dirty="0" smtClean="0" sz="1300" spc="-5" i="1">
                <a:latin typeface="Monotype Corsiva"/>
                <a:cs typeface="Monotype Corsiva"/>
              </a:rPr>
              <a:t>he</a:t>
            </a:r>
            <a:r>
              <a:rPr dirty="0" smtClean="0" sz="1300" spc="-5" i="1">
                <a:latin typeface="Monotype Corsiva"/>
                <a:cs typeface="Monotype Corsiva"/>
              </a:rPr>
              <a:t>h</a:t>
            </a:r>
            <a:r>
              <a:rPr dirty="0" smtClean="0" sz="1300" spc="-15" i="1">
                <a:latin typeface="Monotype Corsiva"/>
                <a:cs typeface="Monotype Corsiva"/>
              </a:rPr>
              <a:t>a</a:t>
            </a:r>
            <a:r>
              <a:rPr dirty="0" smtClean="0" sz="1300" spc="-10" i="1">
                <a:latin typeface="Monotype Corsiva"/>
                <a:cs typeface="Monotype Corsiva"/>
              </a:rPr>
              <a:t>b</a:t>
            </a:r>
            <a:endParaRPr sz="13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912" y="1139189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38912" y="1106423"/>
            <a:ext cx="6684009" cy="0"/>
          </a:xfrm>
          <a:custGeom>
            <a:avLst/>
            <a:gdLst/>
            <a:ahLst/>
            <a:cxnLst/>
            <a:rect l="l" t="t" r="r" b="b"/>
            <a:pathLst>
              <a:path w="6684009" h="0">
                <a:moveTo>
                  <a:pt x="0" y="0"/>
                </a:moveTo>
                <a:lnTo>
                  <a:pt x="668400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56788" y="160019"/>
            <a:ext cx="1037843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004316" y="1158239"/>
            <a:ext cx="6007608" cy="3060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141475" y="4226051"/>
            <a:ext cx="5273040" cy="2837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57200" y="7063740"/>
            <a:ext cx="6888480" cy="26990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Windows 7</dc:creator>
  <dcterms:created xsi:type="dcterms:W3CDTF">2018-11-13T12:21:41Z</dcterms:created>
  <dcterms:modified xsi:type="dcterms:W3CDTF">2018-11-13T12:21:41Z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2018-11-13T00:00:00Z</vt:filetime>
  </property>
  <property fmtid="{D5CDD505-2E9C-101B-9397-08002B2CF9AE}" pid="3" name="LastSaved">
    <vt:filetime>2018-11-13T00:00:00Z</vt:filetime>
  </property>
</Properties>
</file>